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wmf" ContentType="image/x-wmf"/>
  <Default Extension="bin" ContentType="application/vnd.openxmlformats-officedocument.oleObject"/>
  <Default Extension="rels" ContentType="application/vnd.openxmlformats-package.relationships+xml"/>
  <Default Extension="jpeg" ContentType="image/jpeg"/>
  <Default Extension="png" ContentType="image/png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13.xml" ContentType="application/vnd.openxmlformats-officedocument.presentationml.slide+xml"/>
  <Override PartName="/ppt/theme/theme2.xml" ContentType="application/vnd.openxmlformats-officedocument.theme+xml"/>
  <Override PartName="/ppt/theme/theme1.xml" ContentType="application/vnd.openxmlformats-officedocument.theme+xml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Layouts/slideLayout2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ppt/slideLayouts/slideLayout6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6.xml" ContentType="application/vnd.openxmlformats-officedocument.presentationml.notesSlide+xml"/>
  <Override PartName="/ppt/presentation.xml" ContentType="application/vnd.openxmlformats-officedocument.presentationml.presentation.main+xml"/>
  <Override PartName="/ppt/notesSlides/notesSlide7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1.xml" ContentType="application/vnd.openxmlformats-officedocument.presentationml.notesSlid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notesMasterIdLst>
    <p:notesMasterId r:id="rId17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12192000" cy="6858000"/>
  <p:notesSz cx="6858000" cy="9144000"/>
  <p:defaultTextStyle>
    <a:defPPr>
      <a:defRPr lang="cs-CZ"/>
    </a:defPPr>
    <a:lvl1pPr marL="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57" d="100"/>
          <a:sy n="57" d="100"/>
        </p:scale>
        <p:origin x="992" y="40"/>
      </p:cViewPr>
      <p:guideLst>
        <p:guide pos="3840"/>
        <p:guide pos="2160" orient="horz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theme" Target="theme/theme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 /><Relationship Id="rId19" Type="http://schemas.openxmlformats.org/officeDocument/2006/relationships/tableStyles" Target="tableStyles.xml" /><Relationship Id="rId20" Type="http://schemas.openxmlformats.org/officeDocument/2006/relationships/viewProps" Target="viewProps.xml" 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34218146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93701117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632E96E-41F7-40C5-8419-297958CC00FA}" type="datetimeFigureOut">
              <a:rPr lang="en-US"/>
              <a:t>5/25/2026</a:t>
            </a:fld>
            <a:endParaRPr lang="en-US"/>
          </a:p>
        </p:txBody>
      </p:sp>
      <p:sp>
        <p:nvSpPr>
          <p:cNvPr id="1626964000" name="Slide Image Placeholder 3"/>
          <p:cNvSpPr>
            <a:spLocks noChangeAspect="1" noGrp="1" noRo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en-US"/>
          </a:p>
        </p:txBody>
      </p:sp>
      <p:sp>
        <p:nvSpPr>
          <p:cNvPr id="368406153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650516645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693753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E6999B8-B6B4-4561-A3CD-BBCDAB9FC9D9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 ?>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 ?>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 ?>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 ?>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 ?>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3" Type="http://schemas.openxmlformats.org/officeDocument/2006/relationships/hyperlink" Target="https://cs.wikipedia.org/wiki/Profesn%C3%AD_sdru%C5%BEen%C3%AD" TargetMode="External"/><Relationship Id="rId4" Type="http://schemas.openxmlformats.org/officeDocument/2006/relationships/hyperlink" Target="https://cs.wikipedia.org/wiki/Letectv%C3%AD" TargetMode="External"/><Relationship Id="rId5" Type="http://schemas.openxmlformats.org/officeDocument/2006/relationships/hyperlink" Target="https://cs.wikipedia.org/wiki/Automobilov%C3%BD_pr%C5%AFmysl" TargetMode="External"/></Relationships>
</file>

<file path=ppt/notesSlides/_rels/notesSlide5.xml.rels><?xml version="1.0" encoding="UTF-8" standalone="yes" ?>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 ?>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 ?>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 ?>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 ?>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18137330" name="Slide Image Placeholder 1"/>
          <p:cNvSpPr>
            <a:spLocks noChangeAspect="1" noGrp="1" noRo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</p:spPr>
      </p:sp>
      <p:sp>
        <p:nvSpPr>
          <p:cNvPr id="1109788352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341147312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E6999B8-B6B4-4561-A3CD-BBCDAB9FC9D9}" type="slidenum">
              <a:rPr lang="en-US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99185297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634756690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cs-CZ" sz="12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14. února 2016</a:t>
            </a:r>
            <a:r>
              <a:rPr/>
              <a:t>, </a:t>
            </a:r>
            <a:r>
              <a:rPr lang="cs-CZ" sz="12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19. března 2018</a:t>
            </a:r>
            <a:endParaRPr/>
          </a:p>
        </p:txBody>
      </p:sp>
      <p:sp>
        <p:nvSpPr>
          <p:cNvPr id="119216007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AA7A4EF-5523-87D1-83F4-9F37D1085C63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303141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853424674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51312119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AB1A256-7887-DE68-C655-C71D12C6487E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61656419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71196136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353646495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63F3B6B-59E9-01EB-F0CA-68CC07C13454}" type="slidenum">
              <a:rPr/>
              <a:t>7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07002359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214738329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485217117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C7EAD88-829C-F21B-3457-34985CE2C3AC}" type="slidenum">
              <a:rPr/>
              <a:t>8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78830283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23094459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507098898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AF95BB8-FED0-66E9-B300-66256D20A9D0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5952798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28667763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992335758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283DBE1-BA64-7B64-44E1-B0F3BB35211A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00872190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61840000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cs-CZ" b="1" i="0">
                <a:solidFill>
                  <a:srgbClr val="202122"/>
                </a:solidFill>
                <a:latin typeface="Arial"/>
              </a:rPr>
              <a:t>SAE International</a:t>
            </a:r>
            <a:r>
              <a:rPr lang="cs-CZ" b="0" i="0">
                <a:solidFill>
                  <a:srgbClr val="202122"/>
                </a:solidFill>
                <a:latin typeface="Arial"/>
              </a:rPr>
              <a:t> (SAE), dříve </a:t>
            </a:r>
            <a:r>
              <a:rPr lang="cs-CZ" b="1" i="0">
                <a:solidFill>
                  <a:srgbClr val="202122"/>
                </a:solidFill>
                <a:latin typeface="Arial"/>
              </a:rPr>
              <a:t>Society </a:t>
            </a:r>
            <a:r>
              <a:rPr lang="cs-CZ" b="1" i="0">
                <a:solidFill>
                  <a:srgbClr val="202122"/>
                </a:solidFill>
                <a:latin typeface="Arial"/>
              </a:rPr>
              <a:t>of</a:t>
            </a:r>
            <a:r>
              <a:rPr lang="cs-CZ" b="1" i="0">
                <a:solidFill>
                  <a:srgbClr val="202122"/>
                </a:solidFill>
                <a:latin typeface="Arial"/>
              </a:rPr>
              <a:t> </a:t>
            </a:r>
            <a:r>
              <a:rPr lang="cs-CZ" b="1" i="0">
                <a:solidFill>
                  <a:srgbClr val="202122"/>
                </a:solidFill>
                <a:latin typeface="Arial"/>
              </a:rPr>
              <a:t>Automotive</a:t>
            </a:r>
            <a:r>
              <a:rPr lang="cs-CZ" b="1" i="0">
                <a:solidFill>
                  <a:srgbClr val="202122"/>
                </a:solidFill>
                <a:latin typeface="Arial"/>
              </a:rPr>
              <a:t> </a:t>
            </a:r>
            <a:r>
              <a:rPr lang="cs-CZ" b="1" i="0">
                <a:solidFill>
                  <a:srgbClr val="202122"/>
                </a:solidFill>
                <a:latin typeface="Arial"/>
              </a:rPr>
              <a:t>Engineers</a:t>
            </a:r>
            <a:r>
              <a:rPr lang="cs-CZ" b="0" i="0">
                <a:solidFill>
                  <a:srgbClr val="202122"/>
                </a:solidFill>
                <a:latin typeface="Arial"/>
              </a:rPr>
              <a:t>, je </a:t>
            </a:r>
            <a:r>
              <a:rPr lang="cs-CZ" b="0" i="0" u="sng" strike="noStrike">
                <a:solidFill>
                  <a:srgbClr val="3366CC"/>
                </a:solidFill>
                <a:latin typeface="Arial"/>
                <a:hlinkClick r:id="rId3" tooltip="Profesní sdružení"/>
              </a:rPr>
              <a:t>profesní sdružení</a:t>
            </a:r>
            <a:r>
              <a:rPr lang="cs-CZ" b="0" i="0">
                <a:solidFill>
                  <a:srgbClr val="202122"/>
                </a:solidFill>
                <a:latin typeface="Arial"/>
              </a:rPr>
              <a:t> odborníků z oblasti </a:t>
            </a:r>
            <a:r>
              <a:rPr lang="cs-CZ" b="0" i="0" u="sng" strike="noStrike">
                <a:solidFill>
                  <a:srgbClr val="3366CC"/>
                </a:solidFill>
                <a:latin typeface="Arial"/>
                <a:hlinkClick r:id="rId4" tooltip="Letectví"/>
              </a:rPr>
              <a:t>leteckého</a:t>
            </a:r>
            <a:r>
              <a:rPr lang="cs-CZ" b="0" i="0">
                <a:solidFill>
                  <a:srgbClr val="202122"/>
                </a:solidFill>
                <a:latin typeface="Arial"/>
              </a:rPr>
              <a:t>, </a:t>
            </a:r>
            <a:r>
              <a:rPr lang="cs-CZ" b="0" i="0" u="sng" strike="noStrike">
                <a:solidFill>
                  <a:srgbClr val="3366CC"/>
                </a:solidFill>
                <a:latin typeface="Arial"/>
                <a:hlinkClick r:id="rId5" tooltip="Automobilový průmysl"/>
              </a:rPr>
              <a:t>automobilového</a:t>
            </a:r>
            <a:r>
              <a:rPr lang="cs-CZ" b="0" i="0">
                <a:solidFill>
                  <a:srgbClr val="202122"/>
                </a:solidFill>
                <a:latin typeface="Arial"/>
              </a:rPr>
              <a:t> a dopravního průmyslu.</a:t>
            </a:r>
            <a:endParaRPr/>
          </a:p>
          <a:p>
            <a:pPr>
              <a:defRPr/>
            </a:pPr>
            <a:r>
              <a:rPr lang="cs-CZ" b="0" i="0">
                <a:solidFill>
                  <a:srgbClr val="202122"/>
                </a:solidFill>
                <a:latin typeface="Arial"/>
              </a:rPr>
              <a:t>Angažování Googlu a </a:t>
            </a:r>
            <a:r>
              <a:rPr lang="cs-CZ" b="0" i="0">
                <a:solidFill>
                  <a:srgbClr val="202122"/>
                </a:solidFill>
                <a:latin typeface="Arial"/>
              </a:rPr>
              <a:t>Applu</a:t>
            </a:r>
            <a:r>
              <a:rPr lang="cs-CZ" b="0" i="0">
                <a:solidFill>
                  <a:srgbClr val="202122"/>
                </a:solidFill>
                <a:latin typeface="Arial"/>
              </a:rPr>
              <a:t> v tvorbě map</a:t>
            </a:r>
            <a:endParaRPr/>
          </a:p>
        </p:txBody>
      </p:sp>
      <p:sp>
        <p:nvSpPr>
          <p:cNvPr id="432772915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617058B-7707-6A6E-627E-FD960D681B48}" type="slidenum">
              <a:rPr/>
              <a:t>3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09290463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43029651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06167457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B9C784D-FCF6-A721-724D-1E5ED548ED14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21814773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505306144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914333615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4280A6B-65CC-3B41-CC4F-D769A98FC932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72514118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98995359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82264642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3F5FD70-95D1-16EE-44E1-77EECAB70E64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40026757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97786885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2100105356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C16443E-DA6F-9DE0-ED30-BB593F0FF270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00708477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9381622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23619720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08FDA18-045C-3EA5-DA01-A729BFA07251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07791342" name="Title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2046654345" name="Subtitle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/>
          </a:p>
        </p:txBody>
      </p:sp>
      <p:sp>
        <p:nvSpPr>
          <p:cNvPr id="1989135735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5/25/2026</a:t>
            </a:fld>
            <a:endParaRPr lang="en-US"/>
          </a:p>
        </p:txBody>
      </p:sp>
      <p:sp>
        <p:nvSpPr>
          <p:cNvPr id="2084625622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50729607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77002036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817311751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1942511801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5/25/2026</a:t>
            </a:fld>
            <a:endParaRPr lang="en-US"/>
          </a:p>
        </p:txBody>
      </p:sp>
      <p:sp>
        <p:nvSpPr>
          <p:cNvPr id="295949728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10471020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45260978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1506275136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815635643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5/25/2026</a:t>
            </a:fld>
            <a:endParaRPr lang="en-US"/>
          </a:p>
        </p:txBody>
      </p:sp>
      <p:sp>
        <p:nvSpPr>
          <p:cNvPr id="1127613338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23797307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53833580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1643219748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214664463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5/25/2026</a:t>
            </a:fld>
            <a:endParaRPr lang="en-US"/>
          </a:p>
        </p:txBody>
      </p:sp>
      <p:sp>
        <p:nvSpPr>
          <p:cNvPr id="463545226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54062030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secHead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13473490" name="Title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129124417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35698270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5/25/2026</a:t>
            </a:fld>
            <a:endParaRPr lang="en-US"/>
          </a:p>
        </p:txBody>
      </p:sp>
      <p:sp>
        <p:nvSpPr>
          <p:cNvPr id="361128031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5862374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wo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5753324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154328521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1844529779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37349651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5/25/2026</a:t>
            </a:fld>
            <a:endParaRPr lang="en-US"/>
          </a:p>
        </p:txBody>
      </p:sp>
      <p:sp>
        <p:nvSpPr>
          <p:cNvPr id="1542116223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58656333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53437729" name="Title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2799468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24563431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1618253330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37039761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1960058253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5/25/2026</a:t>
            </a:fld>
            <a:endParaRPr lang="en-US"/>
          </a:p>
        </p:txBody>
      </p:sp>
      <p:sp>
        <p:nvSpPr>
          <p:cNvPr id="211974720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00022745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86146755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143510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5/25/2026</a:t>
            </a:fld>
            <a:endParaRPr lang="en-US"/>
          </a:p>
        </p:txBody>
      </p:sp>
      <p:sp>
        <p:nvSpPr>
          <p:cNvPr id="1753901066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33912043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04809716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5/25/2026</a:t>
            </a:fld>
            <a:endParaRPr lang="en-US"/>
          </a:p>
        </p:txBody>
      </p:sp>
      <p:sp>
        <p:nvSpPr>
          <p:cNvPr id="1586391119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44301149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objTx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55836506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29384654" name="Content Placeholder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1036205289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1414200636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5/25/2026</a:t>
            </a:fld>
            <a:endParaRPr lang="en-US"/>
          </a:p>
        </p:txBody>
      </p:sp>
      <p:sp>
        <p:nvSpPr>
          <p:cNvPr id="129639853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09201520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13423180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417164785" name="Picture Placeholder 2"/>
          <p:cNvSpPr>
            <a:spLocks noChangeAspect="1"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en-US"/>
              <a:t>Click icon to add picture</a:t>
            </a:r>
            <a:endParaRPr/>
          </a:p>
        </p:txBody>
      </p:sp>
      <p:sp>
        <p:nvSpPr>
          <p:cNvPr id="1132396575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107926938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5/25/2026</a:t>
            </a:fld>
            <a:endParaRPr lang="en-US"/>
          </a:p>
        </p:txBody>
      </p:sp>
      <p:sp>
        <p:nvSpPr>
          <p:cNvPr id="358578991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28174878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70084377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60843888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664780000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CC18F51-09EC-435C-A3BA-64A766E099C0}" type="datetimeFigureOut">
              <a:rPr lang="en-US"/>
              <a:t>5/25/2026</a:t>
            </a:fld>
            <a:endParaRPr lang="en-US"/>
          </a:p>
        </p:txBody>
      </p:sp>
      <p:sp>
        <p:nvSpPr>
          <p:cNvPr id="59297207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084085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395586-F03A-48D1-94DF-16B239DF4FB5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6.jp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cs.wikipedia.org/w/index.php?title=Autonomn%C3%AD_vozidlo&amp;oldid=25852926" TargetMode="External"/><Relationship Id="rId4" Type="http://schemas.openxmlformats.org/officeDocument/2006/relationships/hyperlink" Target="https://autosap.cz/aktualita/ceska-republika-otevrela-cestu-autonomnimu-rizeni-prezident-podepsal-klicovou-novelu-zakona/" TargetMode="External"/><Relationship Id="rId5" Type="http://schemas.openxmlformats.org/officeDocument/2006/relationships/hyperlink" Target="https://muj-pravnik.cz/provoz-autonomnich-vozidel-v-cr/" TargetMode="External"/><Relationship Id="rId6" Type="http://schemas.openxmlformats.org/officeDocument/2006/relationships/hyperlink" Target="https://ct24.ceskatelevize.cz/clanek/domaci/autonomni-vozidla-pomalu-miri-i-na-ceske-silnice-a-vezou-spoustu-otazek-362516" TargetMode="External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mailto:marek.pastyrik@mocpy.cz" TargetMode="External"/><Relationship Id="rId4" Type="http://schemas.openxmlformats.org/officeDocument/2006/relationships/hyperlink" Target="https://mocpy.cz/" TargetMode="External"/><Relationship Id="rId5" Type="http://schemas.openxmlformats.org/officeDocument/2006/relationships/hyperlink" Target="https://creativecommons.org/licenses/by-nc-sa/4.0/deed.cs" TargetMode="Externa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blipFill rotWithShape="1">
          <a:blip r:embed="rId3">
            <a:alphaModFix amt="75000"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99084266" name="Title 1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>
              <a:defRPr/>
            </a:pPr>
            <a:r>
              <a:rPr lang="cs-CZ" sz="60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Autonomní vozidla</a:t>
            </a:r>
            <a:endParaRPr lang="cs-CZ"/>
          </a:p>
        </p:txBody>
      </p:sp>
      <p:sp>
        <p:nvSpPr>
          <p:cNvPr id="1103901783" name="Subtitle 2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r>
              <a:rPr lang="cs-CZ"/>
              <a:t>Marek Pastyřík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96943018" name="Nadpis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cs-CZ"/>
              <a:t>Nehody</a:t>
            </a:r>
            <a:endParaRPr/>
          </a:p>
        </p:txBody>
      </p:sp>
      <p:sp>
        <p:nvSpPr>
          <p:cNvPr id="1571379228" name="Zástupný obsah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cs-CZ" sz="2400"/>
              <a:t>První nehoda Lexus RX450h z testovací flotily Googlu, únor 2016, Mountain View, snaha vyhnout se pytlům</a:t>
            </a:r>
            <a:endParaRPr sz="2400"/>
          </a:p>
          <a:p>
            <a:pPr>
              <a:defRPr/>
            </a:pPr>
            <a:r>
              <a:rPr lang="cs-CZ" sz="2400"/>
              <a:t>První smrtelná nehoda, květen 2016, Ohio, </a:t>
            </a:r>
            <a:r>
              <a:rPr lang="cs-CZ" sz="2400"/>
              <a:t>Tesla model S</a:t>
            </a:r>
            <a:r>
              <a:rPr lang="cs-CZ" sz="2400"/>
              <a:t>, velká rychlost, srážka s kamionem</a:t>
            </a:r>
            <a:endParaRPr sz="2400"/>
          </a:p>
          <a:p>
            <a:pPr>
              <a:defRPr/>
            </a:pPr>
            <a:r>
              <a:rPr lang="cs-CZ" sz="2400"/>
              <a:t>Volvo XC90 spol. Uber, březen 2018, Tempe, Arizona, srážka 49leté ženy, přecházení na neosvětleném místě, zraněním podlehla</a:t>
            </a:r>
            <a:endParaRPr sz="240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17567821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Kdo vede technologický závod?</a:t>
            </a:r>
            <a:endParaRPr/>
          </a:p>
        </p:txBody>
      </p:sp>
      <p:sp>
        <p:nvSpPr>
          <p:cNvPr id="2132384280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sz="2400"/>
              <a:t>Waymo </a:t>
            </a:r>
            <a:r>
              <a:rPr lang="cs-CZ" sz="24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</a:t>
            </a:r>
            <a:r>
              <a:rPr sz="2400"/>
              <a:t> Autonomní taxi v USA, level 4</a:t>
            </a:r>
            <a:endParaRPr sz="2400"/>
          </a:p>
          <a:p>
            <a:pPr>
              <a:defRPr/>
            </a:pPr>
            <a:r>
              <a:rPr sz="2400"/>
              <a:t>Tesla </a:t>
            </a:r>
            <a:r>
              <a:rPr lang="cs-CZ" sz="2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–</a:t>
            </a:r>
            <a:r>
              <a:rPr sz="2400"/>
              <a:t> </a:t>
            </a:r>
            <a:r>
              <a:rPr sz="2400"/>
              <a:t>Využívá pouze kamery, level 2</a:t>
            </a:r>
            <a:endParaRPr sz="2400"/>
          </a:p>
          <a:p>
            <a:pPr>
              <a:defRPr/>
            </a:pPr>
            <a:r>
              <a:rPr sz="2400"/>
              <a:t>Mercedes</a:t>
            </a:r>
            <a:r>
              <a:rPr lang="cs-CZ" sz="2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–</a:t>
            </a:r>
            <a:r>
              <a:rPr sz="2400"/>
              <a:t>Benz </a:t>
            </a:r>
            <a:r>
              <a:rPr lang="cs-CZ" sz="2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–</a:t>
            </a:r>
            <a:r>
              <a:rPr sz="2400"/>
              <a:t> </a:t>
            </a:r>
            <a:r>
              <a:rPr sz="2400"/>
              <a:t>První výrobce se </a:t>
            </a:r>
            <a:r>
              <a:rPr lang="cs-CZ" sz="2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homologovaným</a:t>
            </a:r>
            <a:r>
              <a:rPr sz="2400"/>
              <a:t> levelem 3</a:t>
            </a:r>
            <a:endParaRPr sz="2400"/>
          </a:p>
        </p:txBody>
      </p:sp>
      <p:pic>
        <p:nvPicPr>
          <p:cNvPr id="1050941999" name="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 flipH="0" flipV="0">
            <a:off x="3520654" y="3962647"/>
            <a:ext cx="4338340" cy="2897876"/>
          </a:xfrm>
          <a:prstGeom prst="rect">
            <a:avLst/>
          </a:prstGeom>
        </p:spPr>
      </p:pic>
      <p:pic>
        <p:nvPicPr>
          <p:cNvPr id="1565836145" name=""/>
          <p:cNvPicPr>
            <a:picLocks noChangeAspect="1"/>
          </p:cNvPicPr>
          <p:nvPr/>
        </p:nvPicPr>
        <p:blipFill rotWithShape="1">
          <a:blip r:embed="rId4"/>
          <a:stretch/>
        </p:blipFill>
        <p:spPr bwMode="auto">
          <a:xfrm flipH="0" flipV="0">
            <a:off x="7858995" y="3970162"/>
            <a:ext cx="4328772" cy="2890360"/>
          </a:xfrm>
          <a:prstGeom prst="rect">
            <a:avLst/>
          </a:prstGeom>
        </p:spPr>
      </p:pic>
      <p:pic>
        <p:nvPicPr>
          <p:cNvPr id="42871906" name=""/>
          <p:cNvPicPr>
            <a:picLocks noChangeAspect="1"/>
          </p:cNvPicPr>
          <p:nvPr/>
        </p:nvPicPr>
        <p:blipFill rotWithShape="1">
          <a:blip r:embed="rId5"/>
          <a:stretch/>
        </p:blipFill>
        <p:spPr bwMode="auto">
          <a:xfrm flipH="0" flipV="0">
            <a:off x="-58660" y="3957262"/>
            <a:ext cx="3579315" cy="29007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77049470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cs-CZ"/>
              <a:t>Zdroje</a:t>
            </a:r>
            <a:endParaRPr/>
          </a:p>
        </p:txBody>
      </p:sp>
      <p:sp>
        <p:nvSpPr>
          <p:cNvPr id="1702647755" name="Content Placeholder 2"/>
          <p:cNvSpPr>
            <a:spLocks noGrp="1"/>
          </p:cNvSpPr>
          <p:nvPr>
            <p:ph idx="1"/>
          </p:nvPr>
        </p:nvSpPr>
        <p:spPr bwMode="auto">
          <a:xfrm flipH="0" flipV="0">
            <a:off x="838198" y="1825624"/>
            <a:ext cx="10515600" cy="5028973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/>
          </a:bodyPr>
          <a:lstStyle/>
          <a:p>
            <a:pPr>
              <a:defRPr/>
            </a:pPr>
            <a:r>
              <a:rPr lang="en-US" sz="1800" b="0" i="0" u="sng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Veškeré použité obrazové materiály pocházejí z bezplatných fotobank (Pexels, Unsplash) a jsou užity v souladu s jejich licenčními podmínkami, které nevyžadují uvádění autorství</a:t>
            </a:r>
            <a:r>
              <a:rPr lang="cs-CZ" sz="1800" b="0" i="0" u="sng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.</a:t>
            </a:r>
            <a:endParaRPr sz="18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lang="en-US" sz="1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Wikipedie</a:t>
            </a:r>
            <a:r>
              <a:rPr lang="en-US" sz="1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: </a:t>
            </a:r>
            <a:r>
              <a:rPr lang="en-US" sz="1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Otevřená</a:t>
            </a:r>
            <a:r>
              <a:rPr lang="en-US" sz="1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1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encyklopedie</a:t>
            </a:r>
            <a:r>
              <a:rPr lang="en-US" sz="1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: </a:t>
            </a:r>
            <a:r>
              <a:rPr lang="en-US" sz="1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Autonomní</a:t>
            </a:r>
            <a:r>
              <a:rPr lang="en-US" sz="1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1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vozidlo</a:t>
            </a:r>
            <a:r>
              <a:rPr lang="en-US" sz="1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[online]. c2026 [</a:t>
            </a:r>
            <a:r>
              <a:rPr lang="en-US" sz="1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citováno</a:t>
            </a:r>
            <a:r>
              <a:rPr lang="en-US" sz="1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17. 05. 2026]. </a:t>
            </a:r>
            <a:r>
              <a:rPr lang="en-US" sz="1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Dostupný</a:t>
            </a:r>
            <a:r>
              <a:rPr lang="en-US" sz="1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z WWW: &lt;</a:t>
            </a:r>
            <a:r>
              <a:rPr lang="en-US" sz="1800" b="0" i="0" u="sng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  <a:hlinkClick r:id="rId3" tooltip=""/>
              </a:rPr>
              <a:t>https://cs.wikipedia.org/w/index.php?title=Autonomn%C3%AD_vozidlo&amp;oldid=25852926</a:t>
            </a:r>
            <a:r>
              <a:rPr lang="en-US" sz="1800" b="0" i="0" u="sng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&gt;</a:t>
            </a:r>
            <a:endParaRPr lang="en-US" sz="1800" b="0" i="0" u="sng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lang="cs-CZ" sz="1800"/>
              <a:t>Sdružení automobilového průmyslu: Česká republika otevřela cestu autonomnímu řízení: Prezident podepsal klíčovou novelu zákona </a:t>
            </a:r>
            <a:r>
              <a:rPr lang="en-US" sz="1800"/>
              <a:t>[online]</a:t>
            </a:r>
            <a:r>
              <a:rPr lang="cs-CZ" sz="1800"/>
              <a:t>. c2026 </a:t>
            </a:r>
            <a:r>
              <a:rPr lang="en-US" sz="1800"/>
              <a:t>[</a:t>
            </a:r>
            <a:r>
              <a:rPr lang="en-US" sz="1800"/>
              <a:t>citov</a:t>
            </a:r>
            <a:r>
              <a:rPr lang="cs-CZ" sz="1800"/>
              <a:t>áno</a:t>
            </a:r>
            <a:r>
              <a:rPr lang="cs-CZ" sz="1800"/>
              <a:t> 24. 5. 2026</a:t>
            </a:r>
            <a:r>
              <a:rPr lang="en-US" sz="1800"/>
              <a:t>]. </a:t>
            </a:r>
            <a:r>
              <a:rPr lang="en-US" sz="1800"/>
              <a:t>Dostupn</a:t>
            </a:r>
            <a:r>
              <a:rPr lang="cs-CZ" sz="1800"/>
              <a:t>ý z WWW:</a:t>
            </a:r>
            <a:br>
              <a:rPr lang="cs-CZ" sz="1800"/>
            </a:br>
            <a:r>
              <a:rPr lang="en-US" sz="1800"/>
              <a:t>&lt;</a:t>
            </a:r>
            <a:r>
              <a:rPr lang="cs-CZ" sz="1800" u="sng">
                <a:hlinkClick r:id="rId4" tooltip=""/>
              </a:rPr>
              <a:t>https://autosap.cz/aktualita/ceska-republika-otevrela-cestu-autonomnimu-rizeni-prezident-podepsal-klicovou-novelu-zakona</a:t>
            </a:r>
            <a:r>
              <a:rPr lang="en-US" sz="1800"/>
              <a:t>&gt;</a:t>
            </a:r>
            <a:endParaRPr sz="1800"/>
          </a:p>
          <a:p>
            <a:pPr>
              <a:defRPr/>
            </a:pPr>
            <a:r>
              <a:rPr lang="cs-CZ" sz="1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Muj-Pravnik.cz: Provoz autonomních vozidel v ČR: Novinky od roku 2026 [online]. c2025 [citováno 7. 6. 2026]. Dostupný z WWW: &lt;</a:t>
            </a:r>
            <a:r>
              <a:rPr lang="cs-CZ" sz="1800" b="0" i="0" u="sng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  <a:hlinkClick r:id="rId5" tooltip=""/>
              </a:rPr>
              <a:t>https://muj-pravnik.cz/provoz-autonomnich-vozidel-v-cr</a:t>
            </a:r>
            <a:r>
              <a:rPr lang="cs-CZ" sz="1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&gt;</a:t>
            </a:r>
            <a:endParaRPr lang="cs-CZ" sz="18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lang="cs-CZ" sz="1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ČT24: Autonomní vozidla pomalu míří i na české silnice a vezou spoustu otázek [online]. c2025 [citováno 7. 6. 2026]. Dostupný z WWW: &lt;</a:t>
            </a:r>
            <a:r>
              <a:rPr lang="cs-CZ" sz="1800" b="0" i="0" u="sng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  <a:hlinkClick r:id="rId6" tooltip=""/>
              </a:rPr>
              <a:t>https://ct24.ceskatelevize.cz/clanek/domaci/autonomni-vozidla-pomalu-miri-i-na-ceske-silnice-a-vezou-spoustu-otazek-362516</a:t>
            </a:r>
            <a:r>
              <a:rPr lang="cs-CZ" sz="1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&gt;</a:t>
            </a:r>
            <a:endParaRPr lang="cs-CZ" sz="1800"/>
          </a:p>
          <a:p>
            <a:pPr>
              <a:defRPr/>
            </a:pPr>
            <a:endParaRPr lang="cs-CZ" sz="2000"/>
          </a:p>
          <a:p>
            <a:pPr>
              <a:defRPr/>
            </a:pPr>
            <a:endParaRPr sz="200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46144177" name="Title 1"/>
          <p:cNvSpPr>
            <a:spLocks noGrp="1"/>
          </p:cNvSpPr>
          <p:nvPr>
            <p:ph type="title"/>
          </p:nvPr>
        </p:nvSpPr>
        <p:spPr bwMode="auto">
          <a:xfrm>
            <a:off x="838198" y="0"/>
            <a:ext cx="10515600" cy="6863102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/>
          </a:bodyPr>
          <a:lstStyle/>
          <a:p>
            <a:pPr algn="ctr">
              <a:defRPr/>
            </a:pPr>
            <a:r>
              <a:rPr lang="cs-CZ" sz="4800"/>
              <a:t>Děkuji za pozornost</a:t>
            </a:r>
            <a:endParaRPr sz="2800"/>
          </a:p>
        </p:txBody>
      </p:sp>
      <p:sp>
        <p:nvSpPr>
          <p:cNvPr id="1048792685" name="TextovéPole 1002244609"/>
          <p:cNvSpPr txBox="1"/>
          <p:nvPr/>
        </p:nvSpPr>
        <p:spPr bwMode="auto">
          <a:xfrm>
            <a:off x="869" y="3767476"/>
            <a:ext cx="12233200" cy="94523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cs-CZ" sz="2000"/>
              <a:t>Marek Pastyřík</a:t>
            </a:r>
            <a:endParaRPr lang="cs-CZ"/>
          </a:p>
          <a:p>
            <a:pPr algn="ctr">
              <a:defRPr/>
            </a:pPr>
            <a:r>
              <a:rPr u="sng">
                <a:hlinkClick r:id="rId3" tooltip=""/>
              </a:rPr>
              <a:t>marek.pastyrik@mocpy.cz</a:t>
            </a:r>
            <a:endParaRPr lang="cs-CZ"/>
          </a:p>
          <a:p>
            <a:pPr algn="ctr">
              <a:defRPr/>
            </a:pPr>
            <a:r>
              <a:rPr lang="cs-CZ" u="sng">
                <a:hlinkClick r:id="rId4" tooltip=""/>
              </a:rPr>
              <a:t>mocpy.cz</a:t>
            </a:r>
            <a:endParaRPr/>
          </a:p>
        </p:txBody>
      </p:sp>
      <p:sp>
        <p:nvSpPr>
          <p:cNvPr id="753199628" name="TextovéPole 1554258904"/>
          <p:cNvSpPr txBox="1"/>
          <p:nvPr/>
        </p:nvSpPr>
        <p:spPr bwMode="auto">
          <a:xfrm>
            <a:off x="-18889" y="6496982"/>
            <a:ext cx="12230139" cy="33563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en-US" sz="16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Tato prezentace je licencována pod </a:t>
            </a:r>
            <a:r>
              <a:rPr lang="en-US" sz="1600" b="0" i="0" u="sng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  <a:hlinkClick r:id="rId5" tooltip=""/>
              </a:rPr>
              <a:t>CC BY-NC-SA 4.0 Mezinárodní</a:t>
            </a:r>
            <a:r>
              <a:rPr lang="en-US" sz="16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.</a:t>
            </a:r>
            <a:endParaRPr sz="160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52709459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cs-CZ" sz="4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Co je autonomní řízení?</a:t>
            </a:r>
            <a:endParaRPr/>
          </a:p>
        </p:txBody>
      </p:sp>
      <p:sp>
        <p:nvSpPr>
          <p:cNvPr id="368989641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marL="0" indent="0">
              <a:buFont typeface="Arial"/>
              <a:buNone/>
              <a:defRPr/>
            </a:pPr>
            <a:r>
              <a:rPr lang="cs-CZ" sz="2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Technologie využívající umělou inteligenci, senzory a data k pohybu vozidla bez přímého zásahu lidského řidiče.</a:t>
            </a:r>
            <a:endParaRPr sz="240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4769036" name="Nadpis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Z</a:t>
            </a:r>
            <a:r>
              <a:rPr lang="cs-CZ"/>
              <a:t>ákladní</a:t>
            </a:r>
            <a:r>
              <a:rPr lang="cs-CZ"/>
              <a:t> informace</a:t>
            </a:r>
            <a:endParaRPr/>
          </a:p>
        </p:txBody>
      </p:sp>
      <p:sp>
        <p:nvSpPr>
          <p:cNvPr id="850868523" name="Zástupný obsah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cs-CZ" sz="2400"/>
              <a:t>Motorové vozidlo nepotřebující řidiče</a:t>
            </a:r>
            <a:endParaRPr sz="2400"/>
          </a:p>
          <a:p>
            <a:pPr>
              <a:defRPr/>
            </a:pPr>
            <a:r>
              <a:rPr lang="cs-CZ" sz="2400"/>
              <a:t>Orientace podle počítačových systémů</a:t>
            </a:r>
            <a:endParaRPr/>
          </a:p>
          <a:p>
            <a:pPr lvl="1">
              <a:defRPr/>
            </a:pPr>
            <a:r>
              <a:rPr lang="cs-CZ" sz="2200"/>
              <a:t>Kamera</a:t>
            </a:r>
            <a:endParaRPr sz="2200"/>
          </a:p>
          <a:p>
            <a:pPr lvl="1">
              <a:defRPr/>
            </a:pPr>
            <a:r>
              <a:rPr lang="cs-CZ" sz="2200"/>
              <a:t>Lidar</a:t>
            </a:r>
            <a:endParaRPr sz="2200"/>
          </a:p>
          <a:p>
            <a:pPr lvl="1">
              <a:defRPr/>
            </a:pPr>
            <a:r>
              <a:rPr lang="cs-CZ" sz="2200"/>
              <a:t>Radar</a:t>
            </a:r>
            <a:endParaRPr sz="2200"/>
          </a:p>
          <a:p>
            <a:pPr lvl="1">
              <a:defRPr/>
            </a:pPr>
            <a:r>
              <a:rPr lang="cs-CZ" sz="2200"/>
              <a:t>Satelitní navigace</a:t>
            </a:r>
            <a:endParaRPr/>
          </a:p>
          <a:p>
            <a:pPr>
              <a:defRPr/>
            </a:pPr>
            <a:endParaRPr lang="cs-CZ"/>
          </a:p>
        </p:txBody>
      </p:sp>
      <p:pic>
        <p:nvPicPr>
          <p:cNvPr id="1667680221" name="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 flipH="0" flipV="0">
            <a:off x="6050536" y="2772455"/>
            <a:ext cx="6143473" cy="40940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49070707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cs-CZ"/>
              <a:t>Stupně automatizace</a:t>
            </a:r>
            <a:endParaRPr/>
          </a:p>
        </p:txBody>
      </p:sp>
      <p:sp>
        <p:nvSpPr>
          <p:cNvPr id="98841867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cs-CZ" sz="2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0 – bez automatizace, automatický systém pouze varuje</a:t>
            </a:r>
            <a:endParaRPr/>
          </a:p>
          <a:p>
            <a:pPr>
              <a:defRPr/>
            </a:pPr>
            <a:r>
              <a:rPr lang="cs-CZ" sz="2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1 – asistence řidiči („</a:t>
            </a:r>
            <a:r>
              <a:rPr lang="cs-CZ" sz="2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hands</a:t>
            </a:r>
            <a:r>
              <a:rPr lang="cs-CZ" sz="2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on“)</a:t>
            </a:r>
            <a:endParaRPr/>
          </a:p>
          <a:p>
            <a:pPr>
              <a:defRPr/>
            </a:pPr>
            <a:r>
              <a:rPr lang="cs-CZ" sz="2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2 – částečná automatizace („</a:t>
            </a:r>
            <a:r>
              <a:rPr lang="cs-CZ" sz="2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hands</a:t>
            </a:r>
            <a:r>
              <a:rPr lang="cs-CZ" sz="2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cs-CZ" sz="2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off</a:t>
            </a:r>
            <a:r>
              <a:rPr lang="cs-CZ" sz="2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“)</a:t>
            </a:r>
            <a:endParaRPr/>
          </a:p>
          <a:p>
            <a:pPr>
              <a:defRPr/>
            </a:pPr>
            <a:r>
              <a:rPr lang="cs-CZ" sz="2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3 – podmíněná automatizace („</a:t>
            </a:r>
            <a:r>
              <a:rPr lang="cs-CZ" sz="2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eyes</a:t>
            </a:r>
            <a:r>
              <a:rPr lang="cs-CZ" sz="2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cs-CZ" sz="2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off</a:t>
            </a:r>
            <a:r>
              <a:rPr lang="cs-CZ" sz="2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“)</a:t>
            </a:r>
            <a:endParaRPr/>
          </a:p>
          <a:p>
            <a:pPr>
              <a:defRPr/>
            </a:pPr>
            <a:r>
              <a:rPr lang="cs-CZ" sz="2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4 – vysoká automatizace („mind </a:t>
            </a:r>
            <a:r>
              <a:rPr lang="cs-CZ" sz="2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off</a:t>
            </a:r>
            <a:r>
              <a:rPr lang="cs-CZ" sz="2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“)</a:t>
            </a:r>
            <a:endParaRPr/>
          </a:p>
          <a:p>
            <a:pPr>
              <a:defRPr/>
            </a:pPr>
            <a:r>
              <a:rPr lang="cs-CZ" sz="2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5 – plná automatizace („řízení volitelné“)</a:t>
            </a:r>
            <a:endParaRPr lang="cs-CZ" sz="2400"/>
          </a:p>
        </p:txBody>
      </p:sp>
      <p:pic>
        <p:nvPicPr>
          <p:cNvPr id="1112093254" name="Obrázek 2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>
            <a:off x="6787661" y="3244541"/>
            <a:ext cx="5404339" cy="3604301"/>
          </a:xfrm>
          <a:prstGeom prst="rect">
            <a:avLst/>
          </a:prstGeom>
        </p:spPr>
      </p:pic>
      <p:sp>
        <p:nvSpPr>
          <p:cNvPr id="1780734831" name="TextovéPole 3"/>
          <p:cNvSpPr txBox="1"/>
          <p:nvPr/>
        </p:nvSpPr>
        <p:spPr bwMode="auto">
          <a:xfrm>
            <a:off x="3528646" y="6216554"/>
            <a:ext cx="3153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cs-CZ"/>
              <a:t>Tesla model 3</a:t>
            </a:r>
            <a:endParaRPr/>
          </a:p>
          <a:p>
            <a:pPr algn="r">
              <a:defRPr/>
            </a:pPr>
            <a:r>
              <a:rPr lang="cs-CZ"/>
              <a:t>2. stupeň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1104923091" name=""/>
          <p:cNvGraphicFramePr>
            <a:graphicFrameLocks xmlns:a="http://schemas.openxmlformats.org/drawingml/2006/main"/>
          </p:cNvGraphicFramePr>
          <p:nvPr/>
        </p:nvGraphicFramePr>
        <p:xfrm rot="0">
          <a:off x="74838" y="1105580"/>
          <a:ext cx="12042321" cy="5635215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{5C22544A-7EE6-4342-B048-85BDC9FD1C3A}</a:tableStyleId>
              </a:tblPr>
              <a:tblGrid>
                <a:gridCol w="2007053"/>
                <a:gridCol w="2007053"/>
                <a:gridCol w="2007053"/>
                <a:gridCol w="2007053"/>
                <a:gridCol w="2007053"/>
                <a:gridCol w="2007053"/>
              </a:tblGrid>
              <a:tr h="668767"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cs-CZ" sz="1800" b="1" i="0" u="none" strike="noStrike" cap="none" spc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rPr>
                        <a:t>Stupeň autonomie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cs-CZ" sz="1800" b="1" i="0" u="none" strike="noStrike" cap="none" spc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rPr>
                        <a:t>Ovládání vozidla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cs-CZ" sz="1800" b="1" i="0" u="none" strike="noStrike" cap="none" spc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rPr>
                        <a:t>Sledování okolí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cs-CZ" sz="1800" b="1" i="0" u="none" strike="noStrike" cap="none" spc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rPr>
                        <a:t>Odpovědnost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cs-CZ" sz="1800" b="1" i="0" u="none" strike="noStrike" cap="none" spc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rPr>
                        <a:t>Možnost využití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cs-CZ" sz="1800" b="1" i="0" u="none" strike="noStrike" cap="none" spc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rPr>
                        <a:t>Oblast</a:t>
                      </a:r>
                      <a:endParaRPr/>
                    </a:p>
                  </a:txBody>
                  <a:tcPr anchor="ctr"/>
                </a:tc>
              </a:tr>
              <a:tr h="668767"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cs-CZ" sz="1800" b="0" i="0" u="none" strike="noStrike" cap="none" spc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0) Bez automatizace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cs-CZ" sz="1800" b="0" i="0" u="none" strike="noStrike" cap="none" spc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Člověk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cs-CZ" sz="1800" b="0" i="0" u="none" strike="noStrike" cap="none" spc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Člověk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cs-CZ" sz="1800" b="0" i="0" u="none" strike="noStrike" cap="none" spc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Člověk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cs-CZ" sz="1800" b="0" i="0" u="none" strike="noStrike" cap="none" spc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Nikdy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/>
                        <a:t>-</a:t>
                      </a:r>
                      <a:endParaRPr/>
                    </a:p>
                  </a:txBody>
                  <a:tcPr anchor="ctr"/>
                </a:tc>
              </a:tr>
              <a:tr h="525521">
                <a:tc>
                  <a:txBody>
                    <a:bodyPr/>
                    <a:p>
                      <a:pPr marL="283879" indent="-283879" algn="l">
                        <a:buAutoNum type="arabicParenR"/>
                        <a:defRPr/>
                      </a:pPr>
                      <a:r>
                        <a:rPr lang="cs-CZ" sz="1800" b="0" i="0" u="none" strike="noStrike" cap="none" spc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Asistence řidiči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cs-CZ" sz="1800" b="0" i="0" u="none" strike="noStrike" cap="none" spc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Člověk + pomoc robota (volant, nebo plyn)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cs-CZ" sz="1800" b="0" i="0" u="none" strike="noStrike" cap="none" spc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Člověk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cs-CZ" sz="1800" b="0" i="0" u="none" strike="noStrike" cap="none" spc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Člověk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cs-CZ" sz="1800" b="0" i="0" u="none" strike="noStrike" cap="none" spc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Jeden ovládací prvek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cs-CZ" sz="1800" b="0" i="0" u="none" strike="noStrike" cap="none" spc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Omezená</a:t>
                      </a:r>
                      <a:endParaRPr/>
                    </a:p>
                  </a:txBody>
                  <a:tcPr anchor="ctr"/>
                </a:tc>
              </a:tr>
              <a:tr h="525521"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cs-CZ" sz="1800" b="0" i="0" u="none" strike="noStrike" cap="none" spc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2) Částečně autonomní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cs-CZ" sz="1800" b="0" i="0" u="none" strike="noStrike" cap="none" spc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Robot (volant i plyn současně)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cs-CZ" sz="1800" b="0" i="0" u="none" strike="noStrike" cap="none" spc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Člověk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cs-CZ" sz="1800" b="0" i="0" u="none" strike="noStrike" cap="none" spc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Člověk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cs-CZ" sz="1800" b="0" i="0" u="none" strike="noStrike" cap="none" spc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Ulehčení manévru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cs-CZ" sz="1800" b="0" i="0" u="none" strike="noStrike" cap="none" spc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Omezená</a:t>
                      </a:r>
                      <a:endParaRPr/>
                    </a:p>
                  </a:txBody>
                  <a:tcPr anchor="ctr"/>
                </a:tc>
              </a:tr>
              <a:tr h="525521"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cs-CZ" sz="1800" b="0" i="0" u="none" strike="noStrike" cap="none" spc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3) Podmíněně autonomní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cs-CZ" sz="1800" b="0" i="0" u="none" strike="noStrike" cap="none" spc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Robot (plné řízení v daném režimu)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cs-CZ" sz="1800" b="0" i="0" u="none" strike="noStrike" cap="none" spc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Robot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cs-CZ" sz="1800" b="0" i="0" u="none" strike="noStrike" cap="none" spc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Člověk/výrobce (člověk jen na výzvu)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cs-CZ" sz="1800" b="0" i="0" u="none" strike="noStrike" cap="none" spc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Ulehčení cesty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cs-CZ" sz="1800" b="0" i="0" u="none" strike="noStrike" cap="none" spc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Omezená</a:t>
                      </a:r>
                      <a:endParaRPr/>
                    </a:p>
                  </a:txBody>
                  <a:tcPr anchor="ctr"/>
                </a:tc>
              </a:tr>
              <a:tr h="525521"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cs-CZ" sz="1800" b="0" i="0" u="none" strike="noStrike" cap="none" spc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4) Vysoce autonomní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cs-CZ" sz="1800" b="0" i="0" u="none" strike="noStrike" cap="none" spc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Robot (člověk už vůbec neřídí)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cs-CZ" sz="1800" b="0" i="0" u="none" strike="noStrike" cap="none" spc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Robot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cs-CZ" sz="1800" b="0" i="0" u="none" strike="noStrike" cap="none" spc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Robot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cs-CZ" sz="1800" b="0" i="0" u="none" strike="noStrike" cap="none" spc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Část cesty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cs-CZ" sz="1800" b="0" i="0" u="none" strike="noStrike" cap="none" spc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Omezená (konkrétní město/čtvrť)</a:t>
                      </a:r>
                      <a:endParaRPr/>
                    </a:p>
                  </a:txBody>
                  <a:tcPr anchor="ctr"/>
                </a:tc>
              </a:tr>
              <a:tr h="525521"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cs-CZ" sz="1800" b="0" i="0" u="none" strike="noStrike" cap="none" spc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5) Plně autonomní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cs-CZ" sz="1800" b="0" i="0" u="none" strike="noStrike" cap="none" spc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Robot (auto nemá volant ani pedály)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cs-CZ" sz="1800" b="0" i="0" u="none" strike="noStrike" cap="none" spc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Robot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cs-CZ" sz="1800" b="0" i="0" u="none" strike="noStrike" cap="none" spc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Robot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cs-CZ" sz="1800" b="0" i="0" u="none" strike="noStrike" cap="none" spc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Celou cestu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cs-CZ" sz="1800" b="0" i="0" u="none" strike="noStrike" cap="none" spc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Neomezená</a:t>
                      </a:r>
                      <a:endParaRPr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32966810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cs-CZ" sz="4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Zlom v České republice</a:t>
            </a:r>
            <a:endParaRPr/>
          </a:p>
        </p:txBody>
      </p:sp>
      <p:sp>
        <p:nvSpPr>
          <p:cNvPr id="1920777281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cs-CZ" sz="2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1. 1. 2026 </a:t>
            </a:r>
            <a:r>
              <a:rPr lang="cs-CZ" sz="2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–</a:t>
            </a:r>
            <a:r>
              <a:rPr lang="cs-CZ" sz="2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Legalizace Levelu 3</a:t>
            </a:r>
            <a:endParaRPr sz="2400"/>
          </a:p>
          <a:p>
            <a:pPr>
              <a:defRPr/>
            </a:pPr>
            <a:endParaRPr sz="2400"/>
          </a:p>
          <a:p>
            <a:pPr>
              <a:defRPr/>
            </a:pPr>
            <a:r>
              <a:rPr sz="2400"/>
              <a:t>Odpovědnost za nehodu přechází na výrobce vozidla</a:t>
            </a:r>
            <a:endParaRPr sz="2400"/>
          </a:p>
          <a:p>
            <a:pPr>
              <a:defRPr/>
            </a:pPr>
            <a:r>
              <a:rPr sz="2400"/>
              <a:t>Povinnost záznamového zařízení</a:t>
            </a:r>
            <a:endParaRPr sz="2400"/>
          </a:p>
          <a:p>
            <a:pPr>
              <a:defRPr/>
            </a:pPr>
            <a:r>
              <a:rPr sz="2400"/>
              <a:t>Povolené úseky (dálnice, směrově oddělené komunikace)</a:t>
            </a:r>
            <a:endParaRPr sz="240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2799664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Hlavní přínosy</a:t>
            </a:r>
            <a:endParaRPr/>
          </a:p>
        </p:txBody>
      </p:sp>
      <p:sp>
        <p:nvSpPr>
          <p:cNvPr id="972535274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cs-CZ" sz="2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Maximální bezpečnost: Eliminace lidských chyb (</a:t>
            </a:r>
            <a:r>
              <a:rPr lang="cs-CZ" sz="2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94 % nehod</a:t>
            </a:r>
            <a:r>
              <a:rPr lang="cs-CZ" sz="2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)</a:t>
            </a:r>
            <a:endParaRPr lang="cs-CZ" sz="24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lang="cs-CZ" sz="2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Efektivita: Efektivnější jízda bez zbytečného brzdění, snížení spotřeby a emisí až 20 %</a:t>
            </a:r>
            <a:endParaRPr sz="24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lang="cs-CZ" sz="2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Inkluzivní mobilita: Nezávislá doprava pro seniory, zrakově postižené nebo osoby s hendikepem</a:t>
            </a:r>
            <a:endParaRPr lang="cs-CZ" sz="24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lang="cs-CZ" sz="2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Úspora času: Přeměna času stráveného za volantem na čas pro práci, relaxaci nebo vzdělávání</a:t>
            </a:r>
            <a:endParaRPr sz="24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endParaRPr sz="240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83627742" name="Nadpis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cs-CZ"/>
              <a:t>Problémy</a:t>
            </a:r>
            <a:endParaRPr/>
          </a:p>
        </p:txBody>
      </p:sp>
      <p:sp>
        <p:nvSpPr>
          <p:cNvPr id="1920576368" name="Zástupný obsah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cs-CZ" sz="2400"/>
              <a:t>Legislativa</a:t>
            </a:r>
            <a:endParaRPr sz="2400"/>
          </a:p>
          <a:p>
            <a:pPr>
              <a:defRPr/>
            </a:pPr>
            <a:r>
              <a:rPr lang="cs-CZ" sz="2400"/>
              <a:t>Selhání systému</a:t>
            </a:r>
            <a:endParaRPr sz="2400"/>
          </a:p>
          <a:p>
            <a:pPr>
              <a:defRPr/>
            </a:pPr>
            <a:r>
              <a:rPr lang="cs-CZ" sz="2400"/>
              <a:t>Kyberbezpečnost</a:t>
            </a:r>
            <a:endParaRPr lang="cs-CZ" sz="2400"/>
          </a:p>
          <a:p>
            <a:pPr>
              <a:defRPr/>
            </a:pPr>
            <a:r>
              <a:rPr lang="cs-CZ" sz="2400"/>
              <a:t>Vysoká cena</a:t>
            </a:r>
            <a:endParaRPr sz="2400"/>
          </a:p>
          <a:p>
            <a:pPr>
              <a:defRPr/>
            </a:pPr>
            <a:endParaRPr sz="2400"/>
          </a:p>
          <a:p>
            <a:pPr>
              <a:defRPr/>
            </a:pPr>
            <a:endParaRPr sz="240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3382413" name="Nadpis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cs-CZ" sz="4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Etický problém řídicího algoritmu</a:t>
            </a:r>
            <a:endParaRPr/>
          </a:p>
        </p:txBody>
      </p:sp>
      <p:sp>
        <p:nvSpPr>
          <p:cNvPr id="847552186" name="Zástupný obsah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cs-CZ" sz="2400"/>
              <a:t>Plně racionální systém</a:t>
            </a:r>
            <a:endParaRPr lang="cs-CZ" sz="2400"/>
          </a:p>
          <a:p>
            <a:pPr>
              <a:defRPr/>
            </a:pPr>
            <a:r>
              <a:rPr lang="cs-CZ" sz="2400"/>
              <a:t>Přístupy:</a:t>
            </a:r>
            <a:endParaRPr sz="2400"/>
          </a:p>
          <a:p>
            <a:pPr lvl="1">
              <a:defRPr/>
            </a:pPr>
            <a:r>
              <a:rPr lang="cs-CZ" sz="2200"/>
              <a:t>Utilitární – přístup většího dobra (Zachránění více životů)</a:t>
            </a:r>
            <a:endParaRPr sz="2200"/>
          </a:p>
          <a:p>
            <a:pPr lvl="1">
              <a:defRPr/>
            </a:pPr>
            <a:r>
              <a:rPr lang="cs-CZ" sz="2200"/>
              <a:t>Sobecký – princip ochrany sebe sama (Záchrana sebe sama)</a:t>
            </a:r>
            <a:endParaRPr lang="cs-CZ" sz="2400"/>
          </a:p>
          <a:p>
            <a:pPr>
              <a:defRPr/>
            </a:pPr>
            <a:r>
              <a:rPr lang="cs-CZ" sz="2400"/>
              <a:t>Studie </a:t>
            </a:r>
            <a:r>
              <a:rPr lang="cs-CZ" sz="2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–</a:t>
            </a:r>
            <a:r>
              <a:rPr lang="cs-CZ" sz="2400"/>
              <a:t> Lidé chtějí u ostatních aut utilitární a u svých aut sobecký přístup</a:t>
            </a:r>
            <a:r>
              <a:rPr lang="cs-CZ" sz="2400"/>
              <a:t>.</a:t>
            </a:r>
            <a:endParaRPr sz="240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New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ONLYOFFICE/9.4.0.129</Application>
  <PresentationFormat>On-screen Show (4:3)</PresentationFormat>
  <Paragraphs>0</Paragraphs>
  <Slides>13</Slides>
  <Notes>13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0</LinksUpToDate>
  <SharedDoc>0</SharedDoc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Marek Pastyřík</dc:creator>
  <cp:lastModifiedBy/>
  <cp:revision>23</cp:revision>
  <dcterms:modified xsi:type="dcterms:W3CDTF">2026-06-07T22:55:38Z</dcterms:modified>
</cp:coreProperties>
</file>