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/>
  <p:notesSz cx="7772400" cy="10058400"/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6" d="100"/>
          <a:sy n="76" d="100"/>
        </p:scale>
        <p:origin x="776" y="52"/>
      </p:cViewPr>
      <p:guideLst>
        <p:guide pos="3175"/>
        <p:guide pos="1786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DC4A96-BA25-DC72-28A1-A10ACA1B1AE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D8A636-DDE9-BCC4-40CA-DE29F7AC401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D12C4F-B297-38FA-48AB-A0FE42526B5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FC8643-57EE-C9D1-3529-47751DCEA21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54399D-0B14-5BD4-E06A-F634F604701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A88F48-7BFC-7EE9-D143-72B5495F5A0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4D8836-1883-F29F-3651-A8083639980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2A7712-1F40-BA5F-3C51-D230D24504C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D84B50-D4DF-FCFF-3F44-815A80F1799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64BC5E-D668-6220-7AEB-127375C0D02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F927EF-B979-2F63-DF0D-E779940DF9D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B20528-4F6D-D4D6-379A-2D005B6F673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499049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11229849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6F0E26AF-7220-4972-A2D6-7B704077F3E9}" type="slidenum">
              <a:rPr/>
              <a:t>‹#›</a:t>
            </a:fld>
            <a:endParaRPr/>
          </a:p>
        </p:txBody>
      </p:sp>
      <p:sp>
        <p:nvSpPr>
          <p:cNvPr id="1874400586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94850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444196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2005538" name="PlaceHolder 3"/>
          <p:cNvSpPr>
            <a:spLocks noGrp="1"/>
          </p:cNvSpPr>
          <p:nvPr>
            <p:ph/>
          </p:nvPr>
        </p:nvSpPr>
        <p:spPr bwMode="auto"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01997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08598598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EFD6212-40D9-4E85-B638-6D1ADD39A067}" type="slidenum">
              <a:rPr/>
              <a:t>‹#›</a:t>
            </a:fld>
            <a:endParaRPr/>
          </a:p>
        </p:txBody>
      </p:sp>
      <p:sp>
        <p:nvSpPr>
          <p:cNvPr id="542724008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19134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183182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978144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6131778" name="PlaceHolder 4"/>
          <p:cNvSpPr>
            <a:spLocks noGrp="1"/>
          </p:cNvSpPr>
          <p:nvPr>
            <p:ph/>
          </p:nvPr>
        </p:nvSpPr>
        <p:spPr bwMode="auto"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71564" name="PlaceHolder 5"/>
          <p:cNvSpPr>
            <a:spLocks noGrp="1"/>
          </p:cNvSpPr>
          <p:nvPr>
            <p:ph/>
          </p:nvPr>
        </p:nvSpPr>
        <p:spPr bwMode="auto"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130731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3316309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C02D26B8-AA79-497B-A8D9-DB658BA9DB38}" type="slidenum">
              <a:rPr/>
              <a:t>‹#›</a:t>
            </a:fld>
            <a:endParaRPr/>
          </a:p>
        </p:txBody>
      </p:sp>
      <p:sp>
        <p:nvSpPr>
          <p:cNvPr id="442008952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452773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30108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379064" name="PlaceHolder 3"/>
          <p:cNvSpPr>
            <a:spLocks noGrp="1"/>
          </p:cNvSpPr>
          <p:nvPr>
            <p:ph/>
          </p:nvPr>
        </p:nvSpPr>
        <p:spPr bwMode="auto"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894510" name="PlaceHolder 4"/>
          <p:cNvSpPr>
            <a:spLocks noGrp="1"/>
          </p:cNvSpPr>
          <p:nvPr>
            <p:ph/>
          </p:nvPr>
        </p:nvSpPr>
        <p:spPr bwMode="auto">
          <a:xfrm>
            <a:off x="6638039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737612" name="PlaceHolder 5"/>
          <p:cNvSpPr>
            <a:spLocks noGrp="1"/>
          </p:cNvSpPr>
          <p:nvPr>
            <p:ph/>
          </p:nvPr>
        </p:nvSpPr>
        <p:spPr bwMode="auto"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844792" name="PlaceHolder 6"/>
          <p:cNvSpPr>
            <a:spLocks noGrp="1"/>
          </p:cNvSpPr>
          <p:nvPr>
            <p:ph/>
          </p:nvPr>
        </p:nvSpPr>
        <p:spPr bwMode="auto"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0262220" name="PlaceHolder 7"/>
          <p:cNvSpPr>
            <a:spLocks noGrp="1"/>
          </p:cNvSpPr>
          <p:nvPr>
            <p:ph/>
          </p:nvPr>
        </p:nvSpPr>
        <p:spPr bwMode="auto">
          <a:xfrm>
            <a:off x="6638039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0356298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52870199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C78C8A4-F3B0-41F9-BE53-F7BD002FC114}" type="slidenum">
              <a:rPr/>
              <a:t>‹#›</a:t>
            </a:fld>
            <a:endParaRPr/>
          </a:p>
        </p:txBody>
      </p:sp>
      <p:sp>
        <p:nvSpPr>
          <p:cNvPr id="1529353663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61505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527907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397326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1417828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2EF09C7-97E3-4952-AB48-86A95EEC1BCE}" type="slidenum">
              <a:rPr/>
              <a:t>‹#›</a:t>
            </a:fld>
            <a:endParaRPr/>
          </a:p>
        </p:txBody>
      </p:sp>
      <p:sp>
        <p:nvSpPr>
          <p:cNvPr id="2107191238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751583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69882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415368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64631403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03A40E41-BBF0-4390-B9F7-9569893564F9}" type="slidenum">
              <a:rPr/>
              <a:t>‹#›</a:t>
            </a:fld>
            <a:endParaRPr/>
          </a:p>
        </p:txBody>
      </p:sp>
      <p:sp>
        <p:nvSpPr>
          <p:cNvPr id="989691192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371133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846423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677268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96486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9451756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39A0AE1-2EAE-4408-AA39-081588C5983E}" type="slidenum">
              <a:rPr/>
              <a:t>‹#›</a:t>
            </a:fld>
            <a:endParaRPr/>
          </a:p>
        </p:txBody>
      </p:sp>
      <p:sp>
        <p:nvSpPr>
          <p:cNvPr id="2119622863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33970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7468232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39575992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72D7B4B-2675-455D-9D63-93DC672682BC}" type="slidenum">
              <a:rPr/>
              <a:t>‹#›</a:t>
            </a:fld>
            <a:endParaRPr/>
          </a:p>
        </p:txBody>
      </p:sp>
      <p:sp>
        <p:nvSpPr>
          <p:cNvPr id="132556393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659896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1777548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2904504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1D8092B-EB1B-4374-905B-6807B40C6DD2}" type="slidenum">
              <a:rPr/>
              <a:t>‹#›</a:t>
            </a:fld>
            <a:endParaRPr/>
          </a:p>
        </p:txBody>
      </p:sp>
      <p:sp>
        <p:nvSpPr>
          <p:cNvPr id="405811374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49129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324091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1007098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9144582" name="PlaceHolder 4"/>
          <p:cNvSpPr>
            <a:spLocks noGrp="1"/>
          </p:cNvSpPr>
          <p:nvPr>
            <p:ph/>
          </p:nvPr>
        </p:nvSpPr>
        <p:spPr bwMode="auto"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822931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5727642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EEADEC0-DB67-42BE-8602-083F191BE8A3}" type="slidenum">
              <a:rPr/>
              <a:t>‹#›</a:t>
            </a:fld>
            <a:endParaRPr/>
          </a:p>
        </p:txBody>
      </p:sp>
      <p:sp>
        <p:nvSpPr>
          <p:cNvPr id="103537881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1102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74030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2999841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64555" name="PlaceHolder 4"/>
          <p:cNvSpPr>
            <a:spLocks noGrp="1"/>
          </p:cNvSpPr>
          <p:nvPr>
            <p:ph/>
          </p:nvPr>
        </p:nvSpPr>
        <p:spPr bwMode="auto"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571151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79644726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4AF20A3-4A49-4443-AEF4-507E618B9034}" type="slidenum">
              <a:rPr/>
              <a:t>‹#›</a:t>
            </a:fld>
            <a:endParaRPr/>
          </a:p>
        </p:txBody>
      </p:sp>
      <p:sp>
        <p:nvSpPr>
          <p:cNvPr id="1019955336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68593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095648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4327374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1503188" name="PlaceHolder 4"/>
          <p:cNvSpPr>
            <a:spLocks noGrp="1"/>
          </p:cNvSpPr>
          <p:nvPr>
            <p:ph/>
          </p:nvPr>
        </p:nvSpPr>
        <p:spPr bwMode="auto"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84888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4270978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DBF4E4B-201E-4339-8109-BD54EA640811}" type="slidenum">
              <a:rPr/>
              <a:t>‹#›</a:t>
            </a:fld>
            <a:endParaRPr/>
          </a:p>
        </p:txBody>
      </p:sp>
      <p:sp>
        <p:nvSpPr>
          <p:cNvPr id="159170309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83022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30218875" name="PlaceHolder 2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  <p:sp>
        <p:nvSpPr>
          <p:cNvPr id="2141206809" name="PlaceHolder 3"/>
          <p:cNvSpPr>
            <a:spLocks noGrp="1"/>
          </p:cNvSpPr>
          <p:nvPr>
            <p:ph type="dt" idx="1"/>
          </p:nvPr>
        </p:nvSpPr>
        <p:spPr bwMode="auto"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823229741" name="PlaceHolder 4"/>
          <p:cNvSpPr>
            <a:spLocks noGrp="1"/>
          </p:cNvSpPr>
          <p:nvPr>
            <p:ph type="ftr" idx="2"/>
          </p:nvPr>
        </p:nvSpPr>
        <p:spPr bwMode="auto"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/>
          </a:p>
        </p:txBody>
      </p:sp>
      <p:sp>
        <p:nvSpPr>
          <p:cNvPr id="633882394" name="PlaceHolder 5"/>
          <p:cNvSpPr>
            <a:spLocks noGrp="1"/>
          </p:cNvSpPr>
          <p:nvPr>
            <p:ph type="sldNum" idx="3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2DA06BD2-D877-4131-B821-7E9EF89B27F4}" type="slidenum"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kem.cz/cs/kardiocentrum/klinika-kardiovaskularni-chirurgie/o-nas/co-u-nas-lecime/zakladni-informace/a-1383/" TargetMode="External"/><Relationship Id="rId4" Type="http://schemas.openxmlformats.org/officeDocument/2006/relationships/hyperlink" Target="https://cs.wikipedia.org/w/index.php?title=Srdce&amp;oldid=23472665" TargetMode="External"/><Relationship Id="rId5" Type="http://schemas.openxmlformats.org/officeDocument/2006/relationships/hyperlink" Target="https://cs.wikipedia.org/w/index.php?title=Infarkt_myokardu&amp;oldid=23109917" TargetMode="External"/><Relationship Id="rId6" Type="http://schemas.openxmlformats.org/officeDocument/2006/relationships/hyperlink" Target="https://www.ikem.cz/cs/infarkt-myokardu/a-429/" TargetMode="External"/><Relationship Id="rId7" Type="http://schemas.openxmlformats.org/officeDocument/2006/relationships/hyperlink" Target="https://sk.wikipedia.org/w/index.php?title=Infarkt_myokardu&amp;oldid=7741752" TargetMode="External"/><Relationship Id="rId8" Type="http://schemas.openxmlformats.org/officeDocument/2006/relationships/hyperlink" Target="https://www.rehabilitace.info/wp-content/uploads/2015/07/srdce-anatomie-fungovani.jpg" TargetMode="External"/><Relationship Id="rId9" Type="http://schemas.openxmlformats.org/officeDocument/2006/relationships/hyperlink" Target="https://commons.wikimedia.org/w/index.php?curid=4083252" TargetMode="External"/><Relationship Id="rId10" Type="http://schemas.openxmlformats.org/officeDocument/2006/relationships/hyperlink" Target="https://commons.wikimedia.org/w/index.php?curid=4470407" TargetMode="External"/><Relationship Id="rId11" Type="http://schemas.openxmlformats.org/officeDocument/2006/relationships/hyperlink" Target="https://commons.wikimedia.org/w/index.php?curid=4158464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reativecommons.org/licenses/by-nc-sa/4.0/legalcode.cs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2015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457200"/>
            <a:ext cx="9071640" cy="152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l">
              <a:buNone/>
              <a:defRPr/>
            </a:pPr>
            <a:r>
              <a:rPr lang="cs-CZ" sz="11000" b="0" strike="noStrike" spc="-1">
                <a:solidFill>
                  <a:srgbClr val="000000"/>
                </a:solidFill>
                <a:latin typeface="Monotype Corsiva"/>
              </a:rPr>
              <a:t>Srdce</a:t>
            </a:r>
            <a:endParaRPr lang="cs-CZ" sz="1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0366928" name="Obrázek 41"/>
          <p:cNvPicPr/>
          <p:nvPr/>
        </p:nvPicPr>
        <p:blipFill rotWithShape="1">
          <a:blip r:embed="rId3"/>
          <a:stretch/>
        </p:blipFill>
        <p:spPr bwMode="auto">
          <a:xfrm>
            <a:off x="6324480" y="230760"/>
            <a:ext cx="3505320" cy="5255640"/>
          </a:xfrm>
          <a:prstGeom prst="rect">
            <a:avLst/>
          </a:prstGeom>
          <a:ln w="0">
            <a:noFill/>
          </a:ln>
        </p:spPr>
      </p:pic>
      <p:sp>
        <p:nvSpPr>
          <p:cNvPr id="1991492031" name="TextovéPole 42"/>
          <p:cNvSpPr txBox="1"/>
          <p:nvPr/>
        </p:nvSpPr>
        <p:spPr bwMode="auto">
          <a:xfrm>
            <a:off x="503999" y="4673880"/>
            <a:ext cx="3200400" cy="81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Marek Pastyřík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698815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První pomoc při infarktu myokardu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8797465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Uvolnit těsný oděv, uložit ho do polosedu (postižený nesmí ležet)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Zajistit přívod čerstvého vzduchu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Zavolat 155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Rozžvýkat půl tablety acylpyrinu (zastaví zvětšování sraženiny; nesmí být alergický)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  <a:defRPr/>
            </a:pP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Podat osobní léky postiženého obsahující nitroglycerin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lvl="1" indent="0">
              <a:spcBef>
                <a:spcPts val="1134"/>
              </a:spcBef>
              <a:buNone/>
              <a:defRPr/>
            </a:pP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Je-li v bezvědomí, resouscitovat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423931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Zdroje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9108698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INSTITUT KLINICKÉ A EXPERIMENTÁLNÍ MEDICÍNY. Základní informace [online]. [cit. 2024-01-02].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3" tooltip=""/>
              </a:rPr>
              <a:t>https://www.ikem.cz/cs/kardiocentrum/klinika-kardiovaskularni-chirurgie/o-nas/co-u-nas-lecime/zakladni-informace/a-1383/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ea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Přispěvatelé Wikipedie. Srdce [online]. Wikipedie: Otevřená encyklopedie, c2023, datum poslední revize 17. 12. 2023, 01:48 UTC, [citováno 2. 01. 2024].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4" tooltip=""/>
              </a:rPr>
              <a:t>https://cs.wikipedia.org/w/index.php?title=Srdce&amp;oldid=23472665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Přispěvatelé Wikipedie. Infarkt myokardu [online]. Wikipedie: Otevřená encyklopedie, c2023, datum poslední revize 30. 08. 2023, 11:39 UTC, [citováno 4. 01. 2024].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5" tooltip=""/>
              </a:rPr>
              <a:t>https://cs.wikipedia.org/w/index.php?title=Infarkt_myokardu&amp;oldid=23109917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INSTITUT KLINICKÉ A EXPERIMENTÁLNÍ MEDICÍNY. Infarkt myokardu [online]. [cit. 2024-01-04].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6" tooltip=""/>
              </a:rPr>
              <a:t>https://www.ikem.cz/cs/infarkt-myokardu/a-429/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Prispievatelia Wikipédie. Infarkt myokardu [online]. Wikipedie: Slobodná encyklopédia, c2023, dátum poslednej revízie 20. 11. 2023, 17:51 UTC, [citované 4. 01. 2024].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7" tooltip=""/>
              </a:rPr>
              <a:t>https://sk.wikipedia.org/w/index.php?title=Infarkt_myokardu&amp;oldid=7741752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ea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(</a:t>
            </a:r>
            <a:r>
              <a:rPr lang="cs-CZ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O</a:t>
            </a: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brázek) Lidské srdce – princip jeho fungování a zajímavosti. Rehabilitace.info [cit. 2024-01-02].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8" tooltip=""/>
              </a:rPr>
              <a:t>https://www.rehabilitace.info/wp-content/uploads/2015/07/srdce-anatomie-fungovani.jpg</a:t>
            </a:r>
            <a:endParaRPr sz="1400" b="0" i="0" u="none" strike="noStrike" cap="none" spc="0">
              <a:solidFill>
                <a:schemeClr val="tx1"/>
              </a:solidFill>
              <a:latin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(</a:t>
            </a:r>
            <a:r>
              <a:rPr lang="cs-CZ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O</a:t>
            </a: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brázek) Autor: Displaced – Vlastní dílo, Volné dílo. [cit. 2024-01-02].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9" tooltip=""/>
              </a:rPr>
              <a:t>https://commons.wikimedia.org/w/index.php?curid=4083252</a:t>
            </a:r>
            <a:endParaRPr lang="en-US" sz="1400" b="0" i="0" u="none" strike="noStrike" cap="none" spc="0">
              <a:solidFill>
                <a:schemeClr val="tx1"/>
              </a:solidFill>
              <a:latin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(</a:t>
            </a:r>
            <a:r>
              <a:rPr lang="cs-CZ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O</a:t>
            </a: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brázek) Autor: Wapcaplet, Reytan, Vektory: Sjef – Vlastní tvorba založená na: Heart diastole.png a Heart systole.svg, CC BY-SA 3.0. [cit. 2024-01-04].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10" tooltip=""/>
              </a:rPr>
              <a:t>https://commons.wikimedia.org/w/index.php?curid=4470407</a:t>
            </a:r>
            <a:endParaRPr lang="en-US" sz="1400" b="0" i="0" u="none" strike="noStrike" cap="none" spc="0">
              <a:solidFill>
                <a:schemeClr val="tx1"/>
              </a:solidFill>
              <a:latin typeface="Monotype Corsiva"/>
              <a:ea typeface="Monotype Corsiva"/>
              <a:cs typeface="Monotype Corsiva"/>
            </a:endParaRPr>
          </a:p>
          <a:p>
            <a:pPr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(</a:t>
            </a:r>
            <a:r>
              <a:rPr lang="cs-CZ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O</a:t>
            </a:r>
            <a:r>
              <a:rPr lang="en-US" sz="1400" b="0" i="0" u="none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</a:rPr>
              <a:t>brázek) Autor: Wapcaplet, Reytan, Mtcv – Image: Diagram of the human heart (cropped).svg, CC BY-SA 3.0. [cit. 2024-01-04]. Dostupné z: </a:t>
            </a:r>
            <a:r>
              <a:rPr lang="en-US" sz="1400" b="0" i="0" u="sng" strike="noStrike" cap="none" spc="0">
                <a:solidFill>
                  <a:schemeClr val="tx1"/>
                </a:solidFill>
                <a:latin typeface="Monotype Corsiva"/>
                <a:ea typeface="Monotype Corsiva"/>
                <a:cs typeface="Monotype Corsiva"/>
                <a:hlinkClick r:id="rId11" tooltip=""/>
              </a:rPr>
              <a:t>https://commons.wikimedia.org/w/index.php?curid=4158464</a:t>
            </a:r>
            <a:endParaRPr lang="en-US" sz="1400" b="0" i="0" u="none" strike="noStrike" cap="none" spc="0">
              <a:solidFill>
                <a:schemeClr val="tx1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538478" name="PlaceHolder 1"/>
          <p:cNvSpPr>
            <a:spLocks noGrp="1"/>
          </p:cNvSpPr>
          <p:nvPr>
            <p:ph type="title"/>
          </p:nvPr>
        </p:nvSpPr>
        <p:spPr bwMode="auto">
          <a:xfrm>
            <a:off x="0" y="1796759"/>
            <a:ext cx="10080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cs-CZ" sz="6000" b="0" strike="noStrike" spc="-1">
                <a:solidFill>
                  <a:srgbClr val="000000"/>
                </a:solidFill>
                <a:latin typeface="Monotype Corsiva"/>
              </a:rPr>
              <a:t>Děkuji za pozornost</a:t>
            </a:r>
            <a:endParaRPr lang="cs-CZ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007432" name="PlaceHolder 2"/>
          <p:cNvSpPr>
            <a:spLocks noGrp="1"/>
          </p:cNvSpPr>
          <p:nvPr>
            <p:ph type="title"/>
          </p:nvPr>
        </p:nvSpPr>
        <p:spPr bwMode="auto">
          <a:xfrm flipH="0" flipV="0">
            <a:off x="0" y="4608419"/>
            <a:ext cx="10058399" cy="10575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cs-CZ" sz="1800" b="0" i="0" u="none" strike="noStrike" cap="none" spc="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</a:rPr>
              <a:t>Toto dílo © 2024 Marek Pastyřík je licencováno pod licencí </a:t>
            </a:r>
            <a:r>
              <a:rPr lang="cs-CZ" sz="1800" b="0" i="0" u="sng" strike="noStrike" cap="none" spc="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  <a:hlinkClick r:id="rId3" tooltip=""/>
              </a:rPr>
              <a:t>Creative Commons Uveďte původ-Neužívejte komerčně-Zachovejte licenci 4.0 Mezinárodní (CC BY-NC-SA 4.0)</a:t>
            </a:r>
            <a:r>
              <a:rPr lang="cs-CZ" sz="1800" b="0" i="0" u="none" strike="noStrike" cap="none" spc="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</a:rPr>
              <a:t>.</a:t>
            </a:r>
            <a:br>
              <a:rPr lang="cs-CZ" sz="1800" b="0" strike="noStrike" spc="0">
                <a:solidFill>
                  <a:srgbClr val="000000"/>
                </a:solidFill>
                <a:latin typeface="Monotype Corsiva"/>
              </a:rPr>
            </a:br>
            <a:br>
              <a:rPr lang="cs-CZ" sz="1800" b="0" strike="noStrike" spc="0">
                <a:solidFill>
                  <a:srgbClr val="000000"/>
                </a:solidFill>
                <a:latin typeface="Monotype Corsiva"/>
              </a:rPr>
            </a:br>
            <a:r>
              <a:rPr lang="cs-CZ" sz="1200" b="0" i="0" u="none" strike="noStrike" cap="none" spc="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</a:rPr>
              <a:t>Poznámka: Tato licence se vztahuje na autorský obsah prezentace. Přejaté obrázky a materiály třetích stran zůstávají pod svými původními licenčními podmínkami.</a:t>
            </a:r>
            <a:endParaRPr sz="1200" b="0" strike="noStrike" spc="-1">
              <a:solidFill>
                <a:srgbClr val="E0592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372984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Základní informace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78790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Dutý orgán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Velikost pěsti (8–9 cm široké, 12 cm dlouhé)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Cca. 300g (u muže 280–340 g, u ženy 230–280 g)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4 – 8 l za minutu (při 6 l/min je to za rok 3 153 600 l)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Dva nezávislé oddíly: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Pravý – z těla do plic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Levý – z plic do těla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Obě poloviny se skládají z: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Síně – mezistanice, kde se hromadí krev; poté rychle přečerpána do komory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Komory – pumpuje krev do těla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67376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Stavba srdeční stěny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2839492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Na povrchu kryto perikardem: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Ním vedou tepny a žíly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Obsahuje tukovou tkáň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Myokard: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Nejsilnější část stěny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Tvořen srdeční svalovinou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V síních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dvouvrstevný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Ve stěnách komor 	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trojvrstevný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0884466" name="Obrázek 51"/>
          <p:cNvPicPr/>
          <p:nvPr/>
        </p:nvPicPr>
        <p:blipFill rotWithShape="1">
          <a:blip r:embed="rId3"/>
          <a:srcRect l="0" t="12125" r="0" b="0"/>
          <a:stretch/>
        </p:blipFill>
        <p:spPr bwMode="auto">
          <a:xfrm>
            <a:off x="0" y="733680"/>
            <a:ext cx="4617720" cy="4752720"/>
          </a:xfrm>
          <a:prstGeom prst="rect">
            <a:avLst/>
          </a:prstGeom>
          <a:ln w="0">
            <a:noFill/>
          </a:ln>
        </p:spPr>
      </p:pic>
      <p:sp>
        <p:nvSpPr>
          <p:cNvPr id="793532067" name="PlaceHolder 1"/>
          <p:cNvSpPr>
            <a:spLocks noGrp="1"/>
          </p:cNvSpPr>
          <p:nvPr>
            <p:ph type="title"/>
          </p:nvPr>
        </p:nvSpPr>
        <p:spPr bwMode="auto">
          <a:xfrm>
            <a:off x="50436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Tok krve v srdci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8633061" name="Obrázek 53"/>
          <p:cNvPicPr/>
          <p:nvPr/>
        </p:nvPicPr>
        <p:blipFill rotWithShape="1">
          <a:blip r:embed="rId4"/>
          <a:stretch/>
        </p:blipFill>
        <p:spPr bwMode="auto">
          <a:xfrm>
            <a:off x="7315200" y="2102760"/>
            <a:ext cx="2764800" cy="3567240"/>
          </a:xfrm>
          <a:prstGeom prst="rect">
            <a:avLst/>
          </a:prstGeom>
          <a:ln w="0">
            <a:noFill/>
          </a:ln>
        </p:spPr>
      </p:pic>
      <p:pic>
        <p:nvPicPr>
          <p:cNvPr id="1479109423" name="Obrázek 54"/>
          <p:cNvPicPr/>
          <p:nvPr/>
        </p:nvPicPr>
        <p:blipFill rotWithShape="1">
          <a:blip r:embed="rId5"/>
          <a:stretch/>
        </p:blipFill>
        <p:spPr bwMode="auto">
          <a:xfrm>
            <a:off x="4281840" y="0"/>
            <a:ext cx="2804760" cy="3618720"/>
          </a:xfrm>
          <a:prstGeom prst="rect">
            <a:avLst/>
          </a:prstGeom>
          <a:ln w="0">
            <a:noFill/>
          </a:ln>
        </p:spPr>
      </p:pic>
      <p:sp>
        <p:nvSpPr>
          <p:cNvPr id="712371141" name="TextovéPole 55"/>
          <p:cNvSpPr txBox="1"/>
          <p:nvPr/>
        </p:nvSpPr>
        <p:spPr bwMode="auto">
          <a:xfrm>
            <a:off x="6858000" y="228600"/>
            <a:ext cx="22402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Diastola</a:t>
            </a:r>
            <a:endParaRPr/>
          </a:p>
        </p:txBody>
      </p:sp>
      <p:sp>
        <p:nvSpPr>
          <p:cNvPr id="1656863799" name="TextovéPole 56"/>
          <p:cNvSpPr txBox="1"/>
          <p:nvPr/>
        </p:nvSpPr>
        <p:spPr bwMode="auto">
          <a:xfrm>
            <a:off x="5486400" y="4800600"/>
            <a:ext cx="22402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Systola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872720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Tok krve v srdci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05010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Jedním směrem díky chlopním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Chlopně: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Dvě mezi síněmi a komorami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Mezi pravou síni a komorou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trojcípá chlopeň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Mezi levou síní a komorou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dvojcípá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Dvě poloměsíčité mezi komorami a odstupujícími kmeny velkých tepen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Mezi plicní tepnou a pravou komorou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pulmonální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Mezi aortou a levou komorou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aortální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Pomalé otvíraní nebo neúplné otevření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turbulence, sraženiny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Nedoléhaní – zpětný tok krve, objemové přetížení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899905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Koronární tepny a srdeční žíly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1861686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Obepínají srdce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Výživa srdečního svalu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Koronární tepny: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Vychází z aorty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Dvě věnčité tepny: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Pravá tepna věnčitá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pravá předsíň, pravá komora a levá předsíň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Levá tepna věnčitá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–  především levou předsíň, levou komoru a pravou komoru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Plní se při systole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Srdeční žíly: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Odvádějí oxid uhličitý do pravé komory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284184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Infarkt myokardu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4401583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Místní odumření tkáně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Náhlé přerušení krevního zásobování části srdce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  <a:ea typeface="Noto Sans"/>
              </a:rPr>
              <a:t>Vzniká uzávěrem </a:t>
            </a: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koronární tepny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Nejčastěji vznikem krevní sraženiny a aterosklerotického plátu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Následek zástava oběhu krve (náhlá srdeční smrt)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Není-li krevní proud obnoven do 2h, nevratné poškození postižené části srdce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Nejvíce ohroženi muži nad 40 let a ženy nad 50 let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Vyšetření EKG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372767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178560"/>
            <a:ext cx="907164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cs-CZ" sz="4000" b="0" strike="noStrike" spc="-1">
                <a:solidFill>
                  <a:srgbClr val="000000"/>
                </a:solidFill>
                <a:latin typeface="Monotype Corsiva"/>
              </a:rPr>
              <a:t>Příznaky infarktu myokardu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026807" name="PlaceHolder 2"/>
          <p:cNvSpPr>
            <a:spLocks noGrp="1"/>
          </p:cNvSpPr>
          <p:nvPr>
            <p:ph/>
          </p:nvPr>
        </p:nvSpPr>
        <p:spPr bwMode="auto">
          <a:xfrm>
            <a:off x="504000" y="6858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Déletrvající (přes 10 minut) tlaková krutá svíravá bolest v oblasti srdce a hrudní kosti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Bolest neustupuje a je stále silná v jakýchkoli polohách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Typické je vystřelování bolesti do ramene, krku a levé ruky a lopatky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Nadměrné pocení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Úzkost a dušnost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Mohou se také objevit bolesti zad, břicha a čelisti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Většinou se bolest dostavuje náhle, často v klidu nebo ve spánku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Bolesti břicha pod dolním koncem hrudní kosti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Pocit na zvracení a zvracení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5614453" name="Obrázek 65"/>
          <p:cNvPicPr/>
          <p:nvPr/>
        </p:nvPicPr>
        <p:blipFill rotWithShape="1">
          <a:blip r:embed="rId3"/>
          <a:stretch/>
        </p:blipFill>
        <p:spPr bwMode="auto">
          <a:xfrm>
            <a:off x="1127520" y="360"/>
            <a:ext cx="7825320" cy="4595760"/>
          </a:xfrm>
          <a:prstGeom prst="rect">
            <a:avLst/>
          </a:prstGeom>
          <a:ln w="0">
            <a:noFill/>
          </a:ln>
        </p:spPr>
      </p:pic>
      <p:sp>
        <p:nvSpPr>
          <p:cNvPr id="1792823385" name="TextovéPole 66"/>
          <p:cNvSpPr txBox="1"/>
          <p:nvPr/>
        </p:nvSpPr>
        <p:spPr bwMode="auto">
          <a:xfrm>
            <a:off x="0" y="4800600"/>
            <a:ext cx="100800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defRPr/>
            </a:pPr>
            <a:r>
              <a:rPr lang="cs-CZ" sz="2200" b="0" strike="noStrike" spc="-1">
                <a:solidFill>
                  <a:srgbClr val="000000"/>
                </a:solidFill>
                <a:latin typeface="Monotype Corsiva"/>
              </a:rPr>
              <a:t>EKG příznaky – ST elevace žlutě, ST deprese modře</a:t>
            </a:r>
            <a:endParaRPr lang="cs-CZ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ONLYOFFICE/9.3.1.8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Srdce</dc:title>
  <dc:subject/>
  <dc:creator/>
  <cp:keywords>prezentace škola</cp:keywords>
  <dc:description>Srdce © 2023 by Marek Pastyřík is licensed under Attribution-NonCommercial-ShareAlike 4.0 International</dc:description>
  <dc:language>en-US</dc:language>
  <cp:lastModifiedBy/>
  <cp:revision>43</cp:revision>
  <dcterms:created xsi:type="dcterms:W3CDTF">2024-01-02T12:54:10Z</dcterms:created>
  <dcterms:modified xsi:type="dcterms:W3CDTF">2026-03-14T23:41:12Z</dcterms:modified>
</cp:coreProperties>
</file>